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613" r:id="rId2"/>
    <p:sldId id="617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419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18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5"/>
    <p:restoredTop sz="96405"/>
  </p:normalViewPr>
  <p:slideViewPr>
    <p:cSldViewPr snapToGrid="0">
      <p:cViewPr varScale="1">
        <p:scale>
          <a:sx n="114" d="100"/>
          <a:sy n="114" d="100"/>
        </p:scale>
        <p:origin x="2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6D7D85-D3DA-4913-87DF-D3F6909DF9BF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EA259-7745-4AE4-9A92-453ED977EE6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78549A-2789-49F9-B4C0-CEF731731C76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10315A-8B51-48CE-8A85-DE0BA516B2C0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AE32C0-5D64-4B76-9636-937760019AAE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EAE2CC-71B5-49D5-9470-D237C3A6A749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01FCE7-29BB-45EC-95D4-6D77AED9F268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2AD7A7-2F4B-4B2B-BB89-93C905F310AF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6A42D-7C1C-4FFD-826C-CB5EA77AA3C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75134E-461B-4B46-AAFD-88532AC1E1A2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21F18B-79E9-4A04-9F69-1B9D8A4C440A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EFB73D-414F-4A4E-B1B6-79E51485926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6135F-B166-4696-887E-D559C7DECAA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759026-3CC9-4BC4-954C-2A31126DA43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2104E5-61CD-4A0A-AA30-B20252D5CC3F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7718F-D10F-455A-87ED-A9F1944F23C9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9FD9F0-DB02-47D0-BF8B-61A77B929AF0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11E414-F21B-430C-AF8B-D7C52C21395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11E414-F21B-430C-AF8B-D7C52C21395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5D96C8-3644-4B23-92CA-D252BE35A3C3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9A87AB-EDF7-4287-B957-13751F58102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55BBBB-D0EB-4CC2-AB80-FDC3D2480A06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0C840B-467B-415D-92DA-DA0DBA73B2B1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C39132-54F8-445C-A1C5-49658A9E6501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203C8A-F3B5-4970-BC35-8FAF3B2B062C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1C4814-791C-4178-A8E1-8E95C33BDCB1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CAAB57-D158-4BE6-875C-84EA89C6DBF4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944B1-181D-4BA2-8600-111002EF5822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D23E3-9648-4450-B5CB-7DE28EF21CE6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AEF4DD-7FE2-4E0C-A6D7-84EB3B61D75A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8BBD9D-93D5-4B96-91FB-C69D1E0A4F83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DB57-1D95-4D77-8296-D3FC5A3B39CB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D5037F-E251-4756-B228-FA1AA03E95EB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BDABBB-B1AD-4C8A-B787-39A366718F1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C88762-B47E-4692-80DE-D60708F5AE6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8251E6-7DE5-49FC-87F5-919FA30D1344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DE4D5-22D4-42B3-8510-7E279249546A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A88ACD-6912-4C25-A69F-F3AA72F747DC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9CF3C8-2A1A-4E1A-9B8F-06B04E8AE65A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F4DD8-BA49-48C6-8C33-4B3825E1D6DB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CCEC79-4FF7-40B2-9FB3-69BDFF7E132D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B64ABD-EC89-479C-8949-A3518223425F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353756-2EEB-4B0D-A49B-B625459D3845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87F9D7-B62D-40DD-8ACD-E5D3A2F19A57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Heap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1" descr="max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68676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consider this unsorted array: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array represents the following complete tree: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neither a min-heap, max-heap, or binary search tree</a:t>
            </a:r>
          </a:p>
        </p:txBody>
      </p:sp>
      <p:pic>
        <p:nvPicPr>
          <p:cNvPr id="15365" name="Picture 18" descr="heapsort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076451"/>
            <a:ext cx="33131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44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1" descr="max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57564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08794"/>
            <a:ext cx="10515600" cy="5130801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consider this unsorted array: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Additionally, because arrays start at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(we started at entry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 for binary heaps) , we need different formulas for the children and parent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formulas are now: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Children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2*k + 1   2*k + 2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Parent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(k + 1)/2 - 1</a:t>
            </a:r>
          </a:p>
        </p:txBody>
      </p:sp>
      <p:pic>
        <p:nvPicPr>
          <p:cNvPr id="16389" name="Picture 18" descr="heapsort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076451"/>
            <a:ext cx="33131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00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convert this complete tree into a max heap?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Restriction: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operation must be done in-place</a:t>
            </a:r>
          </a:p>
        </p:txBody>
      </p:sp>
      <p:pic>
        <p:nvPicPr>
          <p:cNvPr id="17412" name="Picture 21" descr="maxh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57564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84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dirty="0"/>
              <a:t>	Two strategies:</a:t>
            </a:r>
          </a:p>
          <a:p>
            <a:pPr lvl="1"/>
            <a:r>
              <a:rPr lang="en-CA" dirty="0"/>
              <a:t>Assume 46 is a max-heap and keep inserting the next element into the existing heap (similar to the strategy for insertion sort)</a:t>
            </a:r>
          </a:p>
          <a:p>
            <a:pPr lvl="1"/>
            <a:r>
              <a:rPr lang="en-CA" dirty="0"/>
              <a:t>Start from the back:  note that all leaf nodes are already max heaps, and then make corrections so that previous nodes also form max heaps</a:t>
            </a:r>
          </a:p>
        </p:txBody>
      </p:sp>
      <p:pic>
        <p:nvPicPr>
          <p:cNvPr id="4" name="Picture 21" descr="maxhe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3357564"/>
            <a:ext cx="27352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92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Let’s work bottom-up:  each leaf node is a max heap on its own</a:t>
            </a:r>
          </a:p>
        </p:txBody>
      </p:sp>
      <p:pic>
        <p:nvPicPr>
          <p:cNvPr id="18436" name="Picture 13" descr="heapif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2989263"/>
            <a:ext cx="56943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67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4" descr="heapif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at the back, we note that all leaf nodes are trivial heaps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Also, the subtree with 87 as the root is a max-heap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78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4" descr="heapify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subtree with 23 is not a max-heap, but swapping it with 55 creates a max-heap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process is termed </a:t>
            </a:r>
            <a:r>
              <a:rPr lang="en-US" altLang="en-US" i="1">
                <a:latin typeface="Arial" charset="0"/>
                <a:cs typeface="Arial" charset="0"/>
              </a:rPr>
              <a:t>percolating down</a:t>
            </a:r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7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heapify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subtree with 3 as the root is not max-heap, but we can swap 3 and the maximum of its children: 86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2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Starting with the next higher level, the subtree with root 48 can be turned into a max-heap by swapping 48 and 99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2532" name="Picture 5" descr="heapify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480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heapify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Similarly, swapping 61 and 95 creates a max-heap of the next subtree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5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This topic covers the simplest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algorithm:  </a:t>
            </a:r>
            <a:r>
              <a:rPr lang="en-US" altLang="en-US" i="1" dirty="0">
                <a:latin typeface="Arial" charset="0"/>
                <a:cs typeface="Arial" charset="0"/>
              </a:rPr>
              <a:t>heap sort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We will: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the strategy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analyze the run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convert an unsorted list into a heap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cover some examples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Bonus:  may be performed in place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" descr="heapify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 does swapping 35 and 92</a:t>
            </a:r>
          </a:p>
        </p:txBody>
      </p:sp>
    </p:spTree>
    <p:extLst>
      <p:ext uri="{BB962C8B-B14F-4D97-AF65-F5344CB8AC3E}">
        <p14:creationId xmlns:p14="http://schemas.microsoft.com/office/powerpoint/2010/main" val="272956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eapify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subtree with root 24 may be converted into a max-heap by first swapping 24 and 86 and then swapping 24 and 28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6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9" descr="heapify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right-most subtree of the next higher level may be turned into a max-heap by swapping 77 and 99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4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0" descr="heapify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However, to turn the next subtree into a max-heap requires that 13 be percolated down to a leaf node</a:t>
            </a:r>
          </a:p>
        </p:txBody>
      </p:sp>
    </p:spTree>
    <p:extLst>
      <p:ext uri="{BB962C8B-B14F-4D97-AF65-F5344CB8AC3E}">
        <p14:creationId xmlns:p14="http://schemas.microsoft.com/office/powerpoint/2010/main" val="172796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1" descr="heapify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root need only be percolated down by two levels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1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Heapification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final product is a max-heap</a:t>
            </a:r>
          </a:p>
        </p:txBody>
      </p:sp>
      <p:pic>
        <p:nvPicPr>
          <p:cNvPr id="29700" name="Picture 5" descr="heapify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357563"/>
            <a:ext cx="568801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9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Heapify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Considering a perfect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maximum number of swaps which a second-lowest level would experience is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 next higher level,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and so on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30724" name="Picture 6" descr="Heapi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3379788"/>
            <a:ext cx="5951538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61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 of </a:t>
            </a:r>
            <a:r>
              <a:rPr lang="en-US" altLang="en-US" dirty="0" err="1">
                <a:latin typeface="Arial" charset="0"/>
                <a:cs typeface="Arial" charset="0"/>
              </a:rPr>
              <a:t>Heapify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At depth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, there are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nodes and in the worst case, all of these nodes would have to percolated down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levels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the worst case, this would require a total of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swaps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Writing this sum mathematically, we get: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773337"/>
              </p:ext>
            </p:extLst>
          </p:nvPr>
        </p:nvGraphicFramePr>
        <p:xfrm>
          <a:off x="4460155" y="4068662"/>
          <a:ext cx="3562270" cy="846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1840" imgH="482400" progId="Equation.3">
                  <p:embed/>
                </p:oleObj>
              </mc:Choice>
              <mc:Fallback>
                <p:oleObj name="Equation" r:id="rId3" imgW="2031840" imgH="4824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155" y="4068662"/>
                        <a:ext cx="3562270" cy="846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63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Heapify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for a perfect tree,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 = lg(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+ 1)</a:t>
            </a:r>
            <a:r>
              <a:rPr lang="en-US" altLang="en-US" dirty="0">
                <a:latin typeface="Arial" charset="0"/>
                <a:cs typeface="Arial" charset="0"/>
              </a:rPr>
              <a:t>, therefore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Each swap requires two comparisons (which child is greatest), so there is a maximum of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(or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) comparisons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554538" y="2432051"/>
          <a:ext cx="29083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393480" progId="Equation.DSMT4">
                  <p:embed/>
                </p:oleObj>
              </mc:Choice>
              <mc:Fallback>
                <p:oleObj name="Equation" r:id="rId3" imgW="1562040" imgH="393480" progId="Equation.DSMT4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2432051"/>
                        <a:ext cx="29083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38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Heapify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Note that if we go the other way (treat the first entry as a max heap and then continually insert new elements into that heap, the run time is at worst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significantly better to start at the back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354014"/>
              </p:ext>
            </p:extLst>
          </p:nvPr>
        </p:nvGraphicFramePr>
        <p:xfrm>
          <a:off x="3238501" y="2934778"/>
          <a:ext cx="5554663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84400" imgH="927000" progId="Equation.DSMT4">
                  <p:embed/>
                </p:oleObj>
              </mc:Choice>
              <mc:Fallback>
                <p:oleObj name="Equation" r:id="rId3" imgW="2984400" imgH="927000" progId="Equation.DSMT4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1" y="2934778"/>
                        <a:ext cx="5554663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8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Heap Sort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inserting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objects into a min-heap and then taking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objects will result in them coming out in order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Strategy:  given an unsorted list with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objects, place them into a heap, and take them out</a:t>
            </a:r>
          </a:p>
        </p:txBody>
      </p:sp>
    </p:spTree>
    <p:extLst>
      <p:ext uri="{BB962C8B-B14F-4D97-AF65-F5344CB8AC3E}">
        <p14:creationId xmlns:p14="http://schemas.microsoft.com/office/powerpoint/2010/main" val="1570738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 us look at this example:  we must convert the unordered array with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dirty="0">
                <a:latin typeface="Arial" charset="0"/>
                <a:cs typeface="Arial" charset="0"/>
              </a:rPr>
              <a:t> elements into a max-heap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None of the leaf nodes need to be percolated down, and the first non-leaf node is in position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/2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start with position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10/2 = 5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1749" name="Picture 5" descr="heapsort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428876"/>
            <a:ext cx="33131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86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3 with its child and swap them</a:t>
            </a:r>
          </a:p>
        </p:txBody>
      </p:sp>
      <p:pic>
        <p:nvPicPr>
          <p:cNvPr id="32772" name="Picture 5" descr="heapify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08275"/>
            <a:ext cx="29067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87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17 with its two children and swap it with the maximum child (70)</a:t>
            </a:r>
          </a:p>
        </p:txBody>
      </p:sp>
      <p:pic>
        <p:nvPicPr>
          <p:cNvPr id="33796" name="Picture 6" descr="heapify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08275"/>
            <a:ext cx="29067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77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28 with its two children, 63 and 34, and swap it with the largest child</a:t>
            </a:r>
          </a:p>
        </p:txBody>
      </p:sp>
      <p:pic>
        <p:nvPicPr>
          <p:cNvPr id="34820" name="Picture 7" descr="heapify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88" y="2725739"/>
            <a:ext cx="2906712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13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compare 52 with its children, swap it with the largest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Recursing, no further swaps are needed</a:t>
            </a:r>
          </a:p>
        </p:txBody>
      </p:sp>
      <p:pic>
        <p:nvPicPr>
          <p:cNvPr id="35844" name="Picture 8" descr="heapify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08275"/>
            <a:ext cx="29067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594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 Heap Sort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we swap the root with its largest child, and recurse, swapping 46 again with 81, and then again with 70</a:t>
            </a:r>
          </a:p>
        </p:txBody>
      </p:sp>
      <p:pic>
        <p:nvPicPr>
          <p:cNvPr id="36868" name="Picture 4" descr="heapify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746375"/>
            <a:ext cx="290671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189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now converted the unsorted array</a:t>
            </a:r>
            <a:br>
              <a:rPr lang="en-US" altLang="en-US">
                <a:latin typeface="Arial" charset="0"/>
                <a:cs typeface="Arial" charset="0"/>
              </a:rPr>
            </a:br>
            <a:br>
              <a:rPr lang="en-US" altLang="en-US">
                <a:latin typeface="Arial" charset="0"/>
                <a:cs typeface="Arial" charset="0"/>
              </a:rPr>
            </a:b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into a max-heap:</a:t>
            </a:r>
          </a:p>
        </p:txBody>
      </p:sp>
      <p:pic>
        <p:nvPicPr>
          <p:cNvPr id="37892" name="Picture 8" descr="heapsort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935" y="3433428"/>
            <a:ext cx="4214812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9" descr="heapsort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2235200"/>
            <a:ext cx="3529012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04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 descr="heapsort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6" y="3482976"/>
            <a:ext cx="4221163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pop the maximum element of this heap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leaves a gap at the back of the array:</a:t>
            </a:r>
          </a:p>
        </p:txBody>
      </p:sp>
      <p:pic>
        <p:nvPicPr>
          <p:cNvPr id="38917" name="Picture 6" descr="heapsort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916114"/>
            <a:ext cx="350043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Oval 8"/>
          <p:cNvSpPr>
            <a:spLocks noChangeArrowheads="1"/>
          </p:cNvSpPr>
          <p:nvPr/>
        </p:nvSpPr>
        <p:spPr bwMode="auto">
          <a:xfrm>
            <a:off x="4932364" y="4970463"/>
            <a:ext cx="490537" cy="57785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9450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is the last entry in the array, so why not fill it with the largest element?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Repeat this process:  pop the maximum element, and then insert it at the end of the array:</a:t>
            </a:r>
          </a:p>
        </p:txBody>
      </p:sp>
      <p:pic>
        <p:nvPicPr>
          <p:cNvPr id="39940" name="Picture 7" descr="heapsort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1" y="2179638"/>
            <a:ext cx="349567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8" descr="heapsort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4488126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64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Repeat this process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 and append 70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 and append 63</a:t>
            </a:r>
          </a:p>
        </p:txBody>
      </p:sp>
      <p:pic>
        <p:nvPicPr>
          <p:cNvPr id="40964" name="Picture 6" descr="heapsort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heapsort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872330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67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 time Analysis of Heap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Taking an object out of a heap with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requires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taking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objects out requires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+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ab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What is the asymptotic growth of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!)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941922"/>
              </p:ext>
            </p:extLst>
          </p:nvPr>
        </p:nvGraphicFramePr>
        <p:xfrm>
          <a:off x="4368006" y="2942431"/>
          <a:ext cx="345598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03240" imgH="507960" progId="Equation.3">
                  <p:embed/>
                </p:oleObj>
              </mc:Choice>
              <mc:Fallback>
                <p:oleObj name="Equation" r:id="rId3" imgW="1803240" imgH="50796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006" y="2942431"/>
                        <a:ext cx="3455988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265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the 4 largest elements in order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52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46</a:t>
            </a:r>
          </a:p>
        </p:txBody>
      </p:sp>
      <p:pic>
        <p:nvPicPr>
          <p:cNvPr id="41988" name="Picture 7" descr="heapsort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873752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heapsort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236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Continuing...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34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Pop and append 28</a:t>
            </a:r>
          </a:p>
        </p:txBody>
      </p:sp>
      <p:pic>
        <p:nvPicPr>
          <p:cNvPr id="43012" name="Picture 7" descr="heapsort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873752"/>
            <a:ext cx="34988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6" descr="heapsort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004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we can pop 17, insert it into the 2</a:t>
            </a:r>
            <a:r>
              <a:rPr lang="en-US" altLang="en-US" baseline="30000">
                <a:latin typeface="Arial" charset="0"/>
                <a:cs typeface="Arial" charset="0"/>
              </a:rPr>
              <a:t>nd</a:t>
            </a:r>
            <a:r>
              <a:rPr lang="en-US" altLang="en-US">
                <a:latin typeface="Arial" charset="0"/>
                <a:cs typeface="Arial" charset="0"/>
              </a:rPr>
              <a:t> location, and the resulting array is sorted</a:t>
            </a:r>
          </a:p>
        </p:txBody>
      </p:sp>
      <p:pic>
        <p:nvPicPr>
          <p:cNvPr id="44035" name="Picture 6" descr="heapsort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76476"/>
            <a:ext cx="34988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 Example</a:t>
            </a:r>
          </a:p>
        </p:txBody>
      </p:sp>
    </p:spTree>
    <p:extLst>
      <p:ext uri="{BB962C8B-B14F-4D97-AF65-F5344CB8AC3E}">
        <p14:creationId xmlns:p14="http://schemas.microsoft.com/office/powerpoint/2010/main" val="1343485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Sort the following 12 entries using heap sort</a:t>
            </a:r>
          </a:p>
          <a:p>
            <a:pPr algn="ctr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34, 15, 65, 59, 79, 42, 40, 80, 50, 61, 23, 46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Black Board Example</a:t>
            </a:r>
          </a:p>
        </p:txBody>
      </p:sp>
    </p:spTree>
    <p:extLst>
      <p:ext uri="{BB962C8B-B14F-4D97-AF65-F5344CB8AC3E}">
        <p14:creationId xmlns:p14="http://schemas.microsoft.com/office/powerpoint/2010/main" val="810927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err="1">
                <a:latin typeface="Arial" charset="0"/>
                <a:cs typeface="Arial" charset="0"/>
              </a:rPr>
              <a:t>Heapification</a:t>
            </a:r>
            <a:r>
              <a:rPr lang="en-US" altLang="en-US" dirty="0">
                <a:latin typeface="Arial" charset="0"/>
                <a:cs typeface="Arial" charset="0"/>
              </a:rPr>
              <a:t> runs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Popping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from a heap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, as we saw, runs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are only making one additional copy into the blank left at the end of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the total algorithm will run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770974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Heap Sort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no worst-case scenarios for heap sort</a:t>
            </a:r>
          </a:p>
          <a:p>
            <a:pPr lvl="1"/>
            <a:r>
              <a:rPr lang="en-US" altLang="en-US" dirty="0" err="1">
                <a:latin typeface="Arial" charset="0"/>
                <a:cs typeface="Arial" charset="0"/>
              </a:rPr>
              <a:t>Dequeuing</a:t>
            </a:r>
            <a:r>
              <a:rPr lang="en-US" altLang="en-US" dirty="0">
                <a:latin typeface="Arial" charset="0"/>
                <a:cs typeface="Arial" charset="0"/>
              </a:rPr>
              <a:t> from the heap will always require the same number of operations regardless of the distribution of values in the heap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one best case:  if all the entries are identical, then the run time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original order may speed up the </a:t>
            </a:r>
            <a:r>
              <a:rPr lang="en-US" altLang="en-US" i="1" dirty="0" err="1">
                <a:latin typeface="Arial" charset="0"/>
                <a:cs typeface="Arial" charset="0"/>
              </a:rPr>
              <a:t>heapification</a:t>
            </a:r>
            <a:r>
              <a:rPr lang="en-US" altLang="en-US" dirty="0">
                <a:latin typeface="Arial" charset="0"/>
                <a:cs typeface="Arial" charset="0"/>
              </a:rPr>
              <a:t>, however, this would only speed up an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portion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31989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following table summarizes the run-times of heap sort</a:t>
            </a:r>
          </a:p>
        </p:txBody>
      </p:sp>
      <p:graphicFrame>
        <p:nvGraphicFramePr>
          <p:cNvPr id="140333" name="Group 45"/>
          <p:cNvGraphicFramePr>
            <a:graphicFrameLocks noGrp="1"/>
          </p:cNvGraphicFramePr>
          <p:nvPr/>
        </p:nvGraphicFramePr>
        <p:xfrm>
          <a:off x="2207568" y="2276872"/>
          <a:ext cx="7777038" cy="1828800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worst case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ln(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All or most entries are the same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91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our first in-place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Convert the unsorted list into a max-heap as complete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Pop the top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times and place that object into the vacancy at the end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additional memory—it is truly in-place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It is a nice algorithm; however, we will see two other faster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algorithms; however: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additional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Quick sort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additional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0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 time Analysis of Heap Sort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Maple:</a:t>
            </a:r>
          </a:p>
          <a:p>
            <a:pPr>
              <a:buFontTx/>
              <a:buNone/>
            </a:pPr>
            <a:r>
              <a:rPr lang="en-US" altLang="en-US" b="1" dirty="0">
                <a:latin typeface="Courier New" pitchFamily="49" charset="0"/>
                <a:cs typeface="Arial" charset="0"/>
              </a:rPr>
              <a:t>&gt;</a:t>
            </a:r>
            <a:r>
              <a:rPr lang="en-US" altLang="en-US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asympt</a:t>
            </a:r>
            <a:r>
              <a:rPr lang="en-US" altLang="en-US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ln( n! ), n );</a:t>
            </a:r>
          </a:p>
          <a:p>
            <a:pPr>
              <a:buFontTx/>
              <a:buNone/>
            </a:pPr>
            <a:endParaRPr lang="en-US" altLang="en-US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leading term is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– 1)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the run time is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024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420938"/>
            <a:ext cx="7634288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74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plot of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also suggests that they are asymptotically related:</a:t>
            </a: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158" y="2488939"/>
            <a:ext cx="4448787" cy="356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68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Aside: Calculating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Due to the incredible growth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</a:t>
            </a:r>
          </a:p>
          <a:p>
            <a:pPr lvl="1"/>
            <a:r>
              <a:rPr lang="en-US" altLang="en-US" dirty="0">
                <a:latin typeface="Times New Roman" pitchFamily="18" charset="0"/>
                <a:cs typeface="Arial" charset="0"/>
              </a:rPr>
              <a:t>200!</a:t>
            </a:r>
            <a:r>
              <a:rPr lang="en-US" altLang="en-US" dirty="0">
                <a:latin typeface="Arial" charset="0"/>
                <a:cs typeface="Arial" charset="0"/>
              </a:rPr>
              <a:t> cannot be represented by a double-precision floating-point number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it is difficult to calculate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Often a function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lgamma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ln_gamma</a:t>
            </a:r>
            <a:r>
              <a:rPr lang="en-US" altLang="en-US" dirty="0">
                <a:latin typeface="Arial" charset="0"/>
                <a:cs typeface="Arial" charset="0"/>
              </a:rPr>
              <a:t> or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lnGAMMA</a:t>
            </a:r>
            <a:r>
              <a:rPr lang="en-US" altLang="en-US" dirty="0">
                <a:latin typeface="Arial" charset="0"/>
                <a:cs typeface="Arial" charset="0"/>
              </a:rPr>
              <a:t> is defined to calculate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!)</a:t>
            </a:r>
            <a:r>
              <a:rPr lang="en-US" altLang="en-US" dirty="0">
                <a:latin typeface="Arial" charset="0"/>
                <a:cs typeface="Arial" charset="0"/>
              </a:rPr>
              <a:t> without the intermediate calculation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!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actual definition is</a:t>
            </a:r>
          </a:p>
          <a:p>
            <a:pPr algn="ctr">
              <a:buFont typeface="Arial" charset="0"/>
              <a:buNone/>
            </a:pPr>
            <a:r>
              <a:rPr lang="en-US" altLang="en-US" b="1" dirty="0">
                <a:latin typeface="Consolas" pitchFamily="49" charset="0"/>
                <a:cs typeface="Consolas" pitchFamily="49" charset="0"/>
              </a:rPr>
              <a:t>ln( n! ) == </a:t>
            </a:r>
            <a:r>
              <a:rPr lang="en-US" altLang="en-US" b="1" dirty="0" err="1">
                <a:latin typeface="Consolas" pitchFamily="49" charset="0"/>
                <a:cs typeface="Consolas" pitchFamily="49" charset="0"/>
              </a:rPr>
              <a:t>lgamma</a:t>
            </a:r>
            <a:r>
              <a:rPr lang="en-US" altLang="en-US" b="1" dirty="0">
                <a:latin typeface="Consolas" pitchFamily="49" charset="0"/>
                <a:cs typeface="Consolas" pitchFamily="49" charset="0"/>
              </a:rPr>
              <a:t>( n + 1 )</a:t>
            </a:r>
          </a:p>
        </p:txBody>
      </p:sp>
    </p:spTree>
    <p:extLst>
      <p:ext uri="{BB962C8B-B14F-4D97-AF65-F5344CB8AC3E}">
        <p14:creationId xmlns:p14="http://schemas.microsoft.com/office/powerpoint/2010/main" val="211828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In-place 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solution requires additional memory, that is, a min-heap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requires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 and is therefore not in place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Is it possible to perform a heap sort in place, that is, require at most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memory (a few extra variables)?</a:t>
            </a:r>
          </a:p>
        </p:txBody>
      </p:sp>
    </p:spTree>
    <p:extLst>
      <p:ext uri="{BB962C8B-B14F-4D97-AF65-F5344CB8AC3E}">
        <p14:creationId xmlns:p14="http://schemas.microsoft.com/office/powerpoint/2010/main" val="381041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5" descr="maxheap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51" y="2947231"/>
            <a:ext cx="3608911" cy="233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In-place 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Instead of implementing a min-heap, consider a max-heap: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heap where the maximum element is at the top of the heap and the next to be popped</a:t>
            </a:r>
          </a:p>
        </p:txBody>
      </p:sp>
    </p:spTree>
    <p:extLst>
      <p:ext uri="{BB962C8B-B14F-4D97-AF65-F5344CB8AC3E}">
        <p14:creationId xmlns:p14="http://schemas.microsoft.com/office/powerpoint/2010/main" val="368625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3462</TotalTime>
  <Words>1766</Words>
  <Application>Microsoft Office PowerPoint</Application>
  <PresentationFormat>Widescreen</PresentationFormat>
  <Paragraphs>282</Paragraphs>
  <Slides>47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Heap Sort</vt:lpstr>
      <vt:lpstr>Outline</vt:lpstr>
      <vt:lpstr>Heap Sort</vt:lpstr>
      <vt:lpstr>Run time Analysis of Heap Sort</vt:lpstr>
      <vt:lpstr>Run time Analysis of Heap Sort</vt:lpstr>
      <vt:lpstr>ln(n!) and n ln(n)</vt:lpstr>
      <vt:lpstr>Aside: Calculating ln(n!)</vt:lpstr>
      <vt:lpstr>In-place Implementation</vt:lpstr>
      <vt:lpstr>In-place Implementation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In-place Heapification</vt:lpstr>
      <vt:lpstr>Run-time Analysis of Heapify</vt:lpstr>
      <vt:lpstr>Run-time Analysis of Heapify</vt:lpstr>
      <vt:lpstr>Run-time Analysis of Heapify</vt:lpstr>
      <vt:lpstr>Run-time Analysis of Heapify</vt:lpstr>
      <vt:lpstr>Example Heap Sort</vt:lpstr>
      <vt:lpstr>Example Heap Sort</vt:lpstr>
      <vt:lpstr>Example Heap Sort</vt:lpstr>
      <vt:lpstr>Example Heap Sort</vt:lpstr>
      <vt:lpstr>Example Heap Sort</vt:lpstr>
      <vt:lpstr>Example Heap Sort</vt:lpstr>
      <vt:lpstr>Heap Sort Example</vt:lpstr>
      <vt:lpstr>Heap Sort Example</vt:lpstr>
      <vt:lpstr>Heap Sort Example</vt:lpstr>
      <vt:lpstr>Heap Sort Example</vt:lpstr>
      <vt:lpstr>Heap Sort Example</vt:lpstr>
      <vt:lpstr>Heap Sort Example</vt:lpstr>
      <vt:lpstr>Heap Sort Example</vt:lpstr>
      <vt:lpstr>Black Board Example</vt:lpstr>
      <vt:lpstr>Heap Sort</vt:lpstr>
      <vt:lpstr>Heap Sort</vt:lpstr>
      <vt:lpstr>Run-time 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poyipenny@gmail.com</cp:lastModifiedBy>
  <cp:revision>1008</cp:revision>
  <cp:lastPrinted>2021-08-18T02:54:38Z</cp:lastPrinted>
  <dcterms:created xsi:type="dcterms:W3CDTF">2021-01-05T18:50:35Z</dcterms:created>
  <dcterms:modified xsi:type="dcterms:W3CDTF">2021-08-28T19:58:45Z</dcterms:modified>
</cp:coreProperties>
</file>